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5" r:id="rId2"/>
  </p:sldMasterIdLst>
  <p:notesMasterIdLst>
    <p:notesMasterId r:id="rId38"/>
  </p:notesMasterIdLst>
  <p:sldIdLst>
    <p:sldId id="256" r:id="rId3"/>
    <p:sldId id="404" r:id="rId4"/>
    <p:sldId id="440" r:id="rId5"/>
    <p:sldId id="441" r:id="rId6"/>
    <p:sldId id="443" r:id="rId7"/>
    <p:sldId id="444" r:id="rId8"/>
    <p:sldId id="445" r:id="rId9"/>
    <p:sldId id="446" r:id="rId10"/>
    <p:sldId id="413" r:id="rId11"/>
    <p:sldId id="407" r:id="rId12"/>
    <p:sldId id="408" r:id="rId13"/>
    <p:sldId id="416" r:id="rId14"/>
    <p:sldId id="417" r:id="rId15"/>
    <p:sldId id="438" r:id="rId16"/>
    <p:sldId id="439" r:id="rId17"/>
    <p:sldId id="422" r:id="rId18"/>
    <p:sldId id="418" r:id="rId19"/>
    <p:sldId id="420" r:id="rId20"/>
    <p:sldId id="421" r:id="rId21"/>
    <p:sldId id="436" r:id="rId22"/>
    <p:sldId id="425" r:id="rId23"/>
    <p:sldId id="447" r:id="rId24"/>
    <p:sldId id="426" r:id="rId25"/>
    <p:sldId id="427" r:id="rId26"/>
    <p:sldId id="448" r:id="rId27"/>
    <p:sldId id="428" r:id="rId28"/>
    <p:sldId id="437" r:id="rId29"/>
    <p:sldId id="429" r:id="rId30"/>
    <p:sldId id="430" r:id="rId31"/>
    <p:sldId id="431" r:id="rId32"/>
    <p:sldId id="451" r:id="rId33"/>
    <p:sldId id="392" r:id="rId34"/>
    <p:sldId id="452" r:id="rId35"/>
    <p:sldId id="449" r:id="rId36"/>
    <p:sldId id="450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AC585"/>
    <a:srgbClr val="B6C8D2"/>
    <a:srgbClr val="ADD09C"/>
    <a:srgbClr val="74D56D"/>
    <a:srgbClr val="496C1E"/>
    <a:srgbClr val="395C2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80" d="100"/>
          <a:sy n="80" d="100"/>
        </p:scale>
        <p:origin x="-8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E6B58B93-E273-4230-B8C8-97592EBC0CAB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232D858-6F0B-4D11-9799-9F3DD5A46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E206209-017A-403F-922E-DC90872A2467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9F042A0-1A9E-4DF3-B324-E3E70FF28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84432CE-5FE6-4891-B8EB-82B0D7B7965F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3679883-D88F-4BA5-8395-6DCF70118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A90E073-19B0-408B-BBF8-6F1F3C0E0E91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7BFA905-051A-49C5-81EC-FCF4DFF6B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111D36C-F800-4276-892C-9FFDB51328E1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541B6C7-C039-4612-B1B9-655CF6A78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C397C28-07BD-488D-BA5E-979AA96D11EF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AE85ECE-03CF-4771-B2C0-599B3222F9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1706390-A1F4-45C8-B6ED-F2A55AE529AF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F8CA3B8-FE35-4EC5-A49D-A93BD3581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CF32176-6804-494B-9E87-4FF18EDA620D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18BDB4B-B17F-4C4B-8C1F-3B1C834CEA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1C8BF03-9134-4B41-B386-6358FBB6481D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88AF808-B260-4CB3-9F3D-6DCC1CC6C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E4AEE6F-26A8-4D47-B60C-F766B34C08EE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B66232A-596F-4925-A26F-A451A9F07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Donna\AppData\Local\Microsoft\Windows\Temporary Internet Files\Content.Outlook\YSGHS2ES\Facilitated_by_IFPRI_Color(72dpi)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6670675"/>
            <a:ext cx="1162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429625" y="6003925"/>
            <a:ext cx="67151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305A65A-CCE2-4B59-93E7-9DC2AB6C44D5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8A1B0D3-24E1-4F5F-AA14-19618E0816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60EFEB3-C92A-4ECB-854E-DFE6EFCDA9B8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EEB7F85-4DB4-45AA-AE99-770534061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2F8169B-EBB9-4CBF-89F6-D64D0ADC54DA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2E72A06-3C9C-4B88-A5FA-BE47DD4A4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5A69840-68FA-4858-87BD-4C6AA80E6FD3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DE182C2-F39C-4908-B99A-1782E9A14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8308975" y="5908675"/>
            <a:ext cx="8350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457200" y="6172200"/>
            <a:ext cx="7848600" cy="457200"/>
          </a:xfrm>
          <a:prstGeom prst="rect">
            <a:avLst/>
          </a:prstGeom>
          <a:solidFill>
            <a:srgbClr val="9AC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Program for </a:t>
            </a:r>
            <a:r>
              <a:rPr lang="en-US" b="1" dirty="0" err="1"/>
              <a:t>Biosafety</a:t>
            </a:r>
            <a:r>
              <a:rPr lang="en-US" b="1" dirty="0"/>
              <a:t> Systems </a:t>
            </a:r>
            <a:r>
              <a:rPr lang="en-US" dirty="0"/>
              <a:t>– http://pbs.ifpri.info/</a:t>
            </a:r>
          </a:p>
        </p:txBody>
      </p:sp>
      <p:pic>
        <p:nvPicPr>
          <p:cNvPr id="1030" name="Picture 6" descr="C:\Users\Donna\AppData\Local\Microsoft\Windows\Temporary Internet Files\Content.Outlook\YSGHS2ES\Facilitated_by_IFPRI_Color(72dpi).png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6670675"/>
            <a:ext cx="1162050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2" r:id="rId3"/>
    <p:sldLayoutId id="2147483759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2249D14B-3840-4B35-888A-79AFC75F203D}" type="datetimeFigureOut">
              <a:rPr lang="en-US"/>
              <a:pPr>
                <a:defRPr/>
              </a:pPr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36FA1C6D-A407-4DF8-B50B-D2A5A6523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pri.org/staffprofile/jose-falck-zepeda" TargetMode="External"/><Relationship Id="rId7" Type="http://schemas.openxmlformats.org/officeDocument/2006/relationships/image" Target="../media/image10.png"/><Relationship Id="rId2" Type="http://schemas.openxmlformats.org/officeDocument/2006/relationships/hyperlink" Target="mailto:j.falck-zepeda@cgiar.org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hyperlink" Target="http://socioeconomicbiosafety.wordpress.com/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smtClean="0"/>
              <a:t/>
            </a:r>
            <a:br>
              <a:rPr lang="en-US" sz="3200" smtClean="0"/>
            </a:br>
            <a:r>
              <a:rPr lang="es-CO" sz="3200" smtClean="0"/>
              <a:t>Perú -  Una Evaluación de los Impactos Potenciales de Políticas y Regulaciones en la Innovación Agrícola y el Comercio Exterior</a:t>
            </a:r>
            <a:endParaRPr lang="es-CO" sz="4000" i="1" smtClean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44613" y="2819400"/>
            <a:ext cx="6656387" cy="2209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solidFill>
                  <a:schemeClr val="tx1"/>
                </a:solidFill>
                <a:latin typeface="Perpetua" pitchFamily="18" charset="0"/>
              </a:rPr>
              <a:t>José Falck Zepeda</a:t>
            </a:r>
          </a:p>
          <a:p>
            <a:pPr>
              <a:lnSpc>
                <a:spcPct val="90000"/>
              </a:lnSpc>
              <a:defRPr/>
            </a:pPr>
            <a:r>
              <a:rPr lang="en-US" sz="1400" dirty="0">
                <a:solidFill>
                  <a:schemeClr val="tx1"/>
                </a:solidFill>
                <a:latin typeface="Perpetua" pitchFamily="18" charset="0"/>
              </a:rPr>
              <a:t>Senior Research Fellow</a:t>
            </a:r>
          </a:p>
          <a:p>
            <a:pPr>
              <a:lnSpc>
                <a:spcPct val="90000"/>
              </a:lnSpc>
              <a:defRPr/>
            </a:pPr>
            <a:r>
              <a:rPr lang="en-US" sz="1400" dirty="0">
                <a:solidFill>
                  <a:schemeClr val="tx1"/>
                </a:solidFill>
                <a:latin typeface="Perpetua" pitchFamily="18" charset="0"/>
              </a:rPr>
              <a:t>International Food Policy Research Institute – Program for Biosafety Systems (IFPRI - PBS</a:t>
            </a:r>
            <a:r>
              <a:rPr lang="en-US" sz="1400" dirty="0" smtClean="0">
                <a:solidFill>
                  <a:schemeClr val="tx1"/>
                </a:solidFill>
                <a:latin typeface="Perpetua" pitchFamily="18" charset="0"/>
              </a:rPr>
              <a:t>)</a:t>
            </a:r>
          </a:p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dirty="0" smtClean="0">
                <a:solidFill>
                  <a:schemeClr val="tx1"/>
                </a:solidFill>
                <a:latin typeface="Perpetua" pitchFamily="18" charset="0"/>
              </a:rPr>
              <a:t>Patricia Zambrano</a:t>
            </a:r>
          </a:p>
          <a:p>
            <a:pPr>
              <a:lnSpc>
                <a:spcPct val="90000"/>
              </a:lnSpc>
              <a:defRPr/>
            </a:pPr>
            <a:r>
              <a:rPr lang="en-US" sz="1400" dirty="0">
                <a:solidFill>
                  <a:schemeClr val="tx1"/>
                </a:solidFill>
                <a:latin typeface="Perpetua" pitchFamily="18" charset="0"/>
              </a:rPr>
              <a:t>Senior </a:t>
            </a:r>
            <a:r>
              <a:rPr lang="en-US" sz="1400" dirty="0" smtClean="0">
                <a:solidFill>
                  <a:schemeClr val="tx1"/>
                </a:solidFill>
                <a:latin typeface="Perpetua" pitchFamily="18" charset="0"/>
              </a:rPr>
              <a:t>Program Manager</a:t>
            </a:r>
          </a:p>
          <a:p>
            <a:pPr>
              <a:lnSpc>
                <a:spcPct val="90000"/>
              </a:lnSpc>
              <a:defRPr/>
            </a:pPr>
            <a:r>
              <a:rPr lang="en-US" sz="1400" dirty="0" smtClean="0">
                <a:solidFill>
                  <a:schemeClr val="tx1"/>
                </a:solidFill>
                <a:latin typeface="Perpetua" pitchFamily="18" charset="0"/>
              </a:rPr>
              <a:t>International </a:t>
            </a:r>
            <a:r>
              <a:rPr lang="en-US" sz="1400" dirty="0">
                <a:solidFill>
                  <a:schemeClr val="tx1"/>
                </a:solidFill>
                <a:latin typeface="Perpetua" pitchFamily="18" charset="0"/>
              </a:rPr>
              <a:t>Food Policy Research Institute – </a:t>
            </a:r>
            <a:r>
              <a:rPr lang="en-US" sz="1400" dirty="0" smtClean="0">
                <a:solidFill>
                  <a:schemeClr val="tx1"/>
                </a:solidFill>
                <a:latin typeface="Perpetua" pitchFamily="18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Perpetua" pitchFamily="18" charset="0"/>
              </a:rPr>
              <a:t>Program for Biosafety Systems (IFPRI - PBS)</a:t>
            </a:r>
          </a:p>
          <a:p>
            <a:pPr>
              <a:lnSpc>
                <a:spcPct val="90000"/>
              </a:lnSpc>
              <a:defRPr/>
            </a:pPr>
            <a:endParaRPr lang="en-US" dirty="0" smtClean="0">
              <a:solidFill>
                <a:schemeClr val="tx1"/>
              </a:solidFill>
              <a:latin typeface="Perpetua" pitchFamily="18" charset="0"/>
            </a:endParaRPr>
          </a:p>
          <a:p>
            <a:pPr>
              <a:lnSpc>
                <a:spcPct val="90000"/>
              </a:lnSpc>
              <a:defRPr/>
            </a:pPr>
            <a:endParaRPr lang="en-US" dirty="0">
              <a:solidFill>
                <a:schemeClr val="tx1"/>
              </a:solidFill>
              <a:latin typeface="Perpetua" pitchFamily="18" charset="0"/>
            </a:endParaRPr>
          </a:p>
          <a:p>
            <a:pPr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Estatus global de la biotecnología (GM) </a:t>
            </a:r>
            <a:endParaRPr lang="es-CO" dirty="0"/>
          </a:p>
        </p:txBody>
      </p:sp>
      <p:pic>
        <p:nvPicPr>
          <p:cNvPr id="2867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213" y="1600200"/>
            <a:ext cx="7958137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752975"/>
            <a:ext cx="912177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Biotecnología en el contexto global y latinoamericano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175 millones de hectáreas y 27 países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Cuatro cultivos: maíz, soya, algodón y canola/colza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Dos tipos: resistencia a herbicidas y a insectos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Brasil, Argentina, Paraguay y Bolivia productores grandes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69 millones de hectáreas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Soya resistente a herbicidas y maíz resistente a insectos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A finales del 2015 entre 59 y 91 eventos serán comercializados a nivel global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Incremento notable en la investigación y desarrollo en America Latina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mtClean="0"/>
              <a:t>Capacidad biotecnológica del Perú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Falck-Zepeda et al. (2009) </a:t>
            </a:r>
            <a:r>
              <a:rPr lang="es-CO" dirty="0"/>
              <a:t>documenta </a:t>
            </a:r>
            <a:r>
              <a:rPr lang="es-CO" dirty="0" smtClean="0"/>
              <a:t>organizaciones </a:t>
            </a:r>
            <a:r>
              <a:rPr lang="es-CO" dirty="0"/>
              <a:t>con actividades en investigación y desarrollo en el Perú </a:t>
            </a:r>
            <a:endParaRPr lang="es-CO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2 sector privado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18 sector publico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El sector privado invirtió aproximadamente  US$178,000 </a:t>
            </a:r>
            <a:r>
              <a:rPr lang="es-CO" dirty="0"/>
              <a:t>por </a:t>
            </a:r>
            <a:r>
              <a:rPr lang="es-CO" dirty="0" smtClean="0"/>
              <a:t>año, el sector publico US$ 762,000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76% biotecnología tradicional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Distribución del esfuerzo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36%  raíces y tubérculos(papa, oca, </a:t>
            </a:r>
            <a:r>
              <a:rPr lang="es-CO" dirty="0" err="1" smtClean="0"/>
              <a:t>isaño</a:t>
            </a:r>
            <a:r>
              <a:rPr lang="es-CO" dirty="0" smtClean="0"/>
              <a:t>, quinua, cañahua, paico, </a:t>
            </a:r>
            <a:r>
              <a:rPr lang="es-CO" dirty="0" err="1" smtClean="0"/>
              <a:t>pauchi</a:t>
            </a:r>
            <a:r>
              <a:rPr lang="es-CO" dirty="0" smtClean="0"/>
              <a:t>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19% microrganismos y otros (levaduras y hongos)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10% otros animales incluyendo especies acuáticas y animales menores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10% misceláneos (crustáceos, insectos, enzimas, malezas)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200" smtClean="0"/>
              <a:t>América Latina: Capacidad  biotecnológica por pais, 2009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1428750"/>
          <a:ext cx="8458200" cy="4905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8100"/>
                <a:gridCol w="1049818"/>
                <a:gridCol w="1049818"/>
                <a:gridCol w="810429"/>
                <a:gridCol w="762709"/>
                <a:gridCol w="1322613"/>
                <a:gridCol w="1322613"/>
                <a:gridCol w="1002101"/>
              </a:tblGrid>
              <a:tr h="710827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País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Infraestructura</a:t>
                      </a:r>
                      <a:r>
                        <a:rPr lang="es-CO" sz="14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común a la innovación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Enlaces, redes, capacidad de transferencia de tecnología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Asuntos</a:t>
                      </a:r>
                      <a:r>
                        <a:rPr lang="es-CO" sz="14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especifico al clúster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Sumario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5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Capacidad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innovación total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Manejo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la propiedad intelectual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Estatus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económico general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Tamaño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del mercado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Fortaleza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del sector privado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Capacidad</a:t>
                      </a:r>
                      <a:r>
                        <a:rPr lang="es-CO" sz="1200" baseline="0" noProof="0" dirty="0" smtClean="0">
                          <a:effectLst/>
                        </a:rPr>
                        <a:t> para gestionar la bioseguridad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Argentina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Bolivia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Brasil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Chile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Colombia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Costa Rica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Ecuador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Honduras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México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Paraguay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Perú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Uruguay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Venezuela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+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0" y="5562600"/>
            <a:ext cx="88392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34925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Capacidad de innovación biotecnológica en América Latina</a:t>
            </a:r>
            <a:endParaRPr lang="es-CO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550988"/>
          <a:ext cx="8839200" cy="4467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/>
                <a:gridCol w="1371600"/>
                <a:gridCol w="1371600"/>
                <a:gridCol w="1143000"/>
                <a:gridCol w="1447800"/>
                <a:gridCol w="1828800"/>
              </a:tblGrid>
              <a:tr h="9642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 Países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Inversión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publica en biotecnología</a:t>
                      </a:r>
                      <a:endParaRPr lang="es-CO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Manejo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la propiedad intelectual</a:t>
                      </a:r>
                      <a:endParaRPr lang="es-CO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Regulaciones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bioseguridad</a:t>
                      </a:r>
                      <a:endParaRPr lang="es-CO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Políticas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inocuidad alimentaria y protección del consumidor</a:t>
                      </a:r>
                      <a:endParaRPr lang="es-CO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Apoyo</a:t>
                      </a:r>
                      <a:r>
                        <a:rPr lang="es-CO" sz="12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la participación publica, transferencia de tecnología y sistemas de semilla</a:t>
                      </a:r>
                      <a:endParaRPr lang="es-CO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No</a:t>
                      </a:r>
                      <a:r>
                        <a:rPr lang="es-CO" sz="1600" baseline="0" noProof="0" dirty="0" smtClean="0">
                          <a:effectLst/>
                        </a:rPr>
                        <a:t> adoptantes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 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 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 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 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 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Bolivia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Ecuador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El Salvador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Guatemala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Nicaragua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Perú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Venezuela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Adoptantes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Argentina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Brasil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Costa Rica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Honduras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-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México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272">
                <a:tc>
                  <a:txBody>
                    <a:bodyPr/>
                    <a:lstStyle/>
                    <a:p>
                      <a:pPr marL="10287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Uruguay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0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+</a:t>
                      </a:r>
                      <a:endParaRPr lang="es-CO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2891" name="TextBox 6"/>
          <p:cNvSpPr txBox="1">
            <a:spLocks noChangeArrowheads="1"/>
          </p:cNvSpPr>
          <p:nvPr/>
        </p:nvSpPr>
        <p:spPr bwMode="auto">
          <a:xfrm>
            <a:off x="439738" y="6205538"/>
            <a:ext cx="79248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900"/>
              <a:t>Fuente: Trigo, Falck Zepeda y Falconi (2010); no incluye a todos los países del estudio original. Notas: + = Políticas promocionales, 0 = Políticas neutras - =  Políticas preventivas.  En el estudio original se categoriza al Brazil con una política preventiva de Bioseguridad. La hemos re-clasificado como neutral basado en desarrollo recientes.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41325" y="533400"/>
            <a:ext cx="8229600" cy="1143000"/>
          </a:xfrm>
        </p:spPr>
        <p:txBody>
          <a:bodyPr/>
          <a:lstStyle/>
          <a:p>
            <a:r>
              <a:rPr lang="es-CO" sz="2800" smtClean="0"/>
              <a:t>América Latina: Categorías de políticas, tamaño de mercado y países, 2010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06413" y="1666875"/>
          <a:ext cx="8329612" cy="4341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2546"/>
                <a:gridCol w="2082546"/>
                <a:gridCol w="2082546"/>
                <a:gridCol w="2082546"/>
              </a:tblGrid>
              <a:tr h="5225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 Categorías</a:t>
                      </a:r>
                      <a:endParaRPr lang="es-CO" sz="20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Mercados</a:t>
                      </a:r>
                      <a:r>
                        <a:rPr lang="es-CO" sz="20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pequeños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Mercados</a:t>
                      </a:r>
                      <a:r>
                        <a:rPr lang="es-CO" sz="20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medianos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Mercados grandes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873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Importadores</a:t>
                      </a:r>
                      <a:r>
                        <a:rPr lang="es-CO" sz="20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no selectivos de tecnología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El Salvador, Guatemala, Honduras*, Nicaragua, Panamá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Bolivia*, Ecuador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 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12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Importadores</a:t>
                      </a:r>
                      <a:r>
                        <a:rPr lang="es-CO" sz="2000" baseline="0" noProof="0" dirty="0" smtClean="0">
                          <a:effectLst/>
                        </a:rPr>
                        <a:t> selectivos de tecnología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 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Costa Rica*, Uruguay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Paraguay*, Perú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Venezuela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05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Usuarios</a:t>
                      </a:r>
                      <a:r>
                        <a:rPr lang="es-CO" sz="20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herramientas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800" noProof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Colombia*, Chile*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Argentina*, México*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102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Innovadores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 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 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Brasil*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3826" name="TextBox 3"/>
          <p:cNvSpPr txBox="1">
            <a:spLocks noChangeArrowheads="1"/>
          </p:cNvSpPr>
          <p:nvPr/>
        </p:nvSpPr>
        <p:spPr bwMode="auto">
          <a:xfrm>
            <a:off x="506413" y="6324600"/>
            <a:ext cx="8731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Notas: 1) Fuente: Trigo, Falck-Zepeda and Falconi (2010), 2) *= Adoptantes de GM.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452438" y="381000"/>
            <a:ext cx="8229600" cy="1143000"/>
          </a:xfrm>
        </p:spPr>
        <p:txBody>
          <a:bodyPr/>
          <a:lstStyle/>
          <a:p>
            <a:r>
              <a:rPr lang="es-CO" sz="3600" smtClean="0"/>
              <a:t>Descripción de la capacidad de innovación biotecnológica en el Perú y América Latina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Brasil, Argentina y México tienen una capacidad significativa en biotecnología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Países de Centroamérica y la Región Andina tienen una capacidad limitada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Perú tiene una capacidad intermedia, que parece ser limitada por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las opciones de políticas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manejo de la propiedad intelectual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capacidad de innovación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aspectos específicos del clúster de biotecnología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Mensaje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 rtlCol="0">
            <a:normAutofit fontScale="92500" lnSpcReduction="2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O" dirty="0" smtClean="0"/>
              <a:t>A pesar  de que un país pudiese tener una capacidad biotecnológica </a:t>
            </a:r>
            <a:r>
              <a:rPr lang="es-CO" u="sng" dirty="0" smtClean="0"/>
              <a:t>significativa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O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O" dirty="0" smtClean="0"/>
              <a:t>pero,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CO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CO" dirty="0" smtClean="0"/>
              <a:t>su capacidad de transferir dichas innovaciones a los productores puede </a:t>
            </a:r>
            <a:r>
              <a:rPr lang="es-CO" u="sng" dirty="0" smtClean="0"/>
              <a:t>ser afectada severamente </a:t>
            </a:r>
            <a:r>
              <a:rPr lang="es-CO" dirty="0" smtClean="0"/>
              <a:t>por el ambiente regulatorio, legal y de políticas en donde opera el sistema de innovación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Perú: El sistema de innovación biotecnológico y el análisis SWOT</a:t>
            </a:r>
            <a:endParaRPr lang="es-CO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066800" y="1447800"/>
          <a:ext cx="7620000" cy="4889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0227"/>
                <a:gridCol w="4069773"/>
              </a:tblGrid>
              <a:tr h="3048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Fortalezas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• In</a:t>
                      </a:r>
                      <a:r>
                        <a:rPr lang="es-CO" sz="1400" baseline="0" noProof="0" dirty="0" smtClean="0">
                          <a:effectLst/>
                        </a:rPr>
                        <a:t>fraestructura adecuada</a:t>
                      </a:r>
                      <a:endParaRPr lang="es-CO" sz="20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• Experiencia</a:t>
                      </a:r>
                      <a:r>
                        <a:rPr lang="es-CO" sz="1400" baseline="0" noProof="0" dirty="0" smtClean="0">
                          <a:effectLst/>
                        </a:rPr>
                        <a:t> en biotecnología agrícola y de la salud </a:t>
                      </a:r>
                      <a:r>
                        <a:rPr lang="es-CO" sz="1400" noProof="0" dirty="0" smtClean="0"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• Marco legal con</a:t>
                      </a:r>
                      <a:r>
                        <a:rPr lang="es-CO" sz="1400" baseline="0" noProof="0" dirty="0" smtClean="0">
                          <a:effectLst/>
                        </a:rPr>
                        <a:t> cierto desarrollo para la protección de la propiedad intelectual</a:t>
                      </a:r>
                      <a:endParaRPr lang="es-CO" sz="20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Debilidades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Falta de una</a:t>
                      </a:r>
                      <a:r>
                        <a:rPr lang="es-CO" sz="1200" baseline="0" noProof="0" dirty="0" smtClean="0">
                          <a:effectLst/>
                        </a:rPr>
                        <a:t> visión a largo plazo y una agenda biotecnológica nacional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Escala limitada de disponibilidad de</a:t>
                      </a:r>
                      <a:r>
                        <a:rPr lang="es-CO" sz="1200" baseline="0" noProof="0" dirty="0" smtClean="0">
                          <a:effectLst/>
                        </a:rPr>
                        <a:t> recursos financieros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 Poco desarrollo biotecnológico especialmente</a:t>
                      </a:r>
                      <a:r>
                        <a:rPr lang="es-CO" sz="1200" baseline="0" noProof="0" dirty="0" smtClean="0">
                          <a:effectLst/>
                        </a:rPr>
                        <a:t> en el sector privado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Limitados</a:t>
                      </a:r>
                      <a:r>
                        <a:rPr lang="es-CO" sz="1200" baseline="0" noProof="0" dirty="0" smtClean="0">
                          <a:effectLst/>
                        </a:rPr>
                        <a:t> educación de post-grado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 Enlaces</a:t>
                      </a:r>
                      <a:r>
                        <a:rPr lang="es-CO" sz="1200" baseline="0" noProof="0" dirty="0" smtClean="0">
                          <a:effectLst/>
                        </a:rPr>
                        <a:t> limitados entre investigación y usuarios transferencia de tecnología y una capacidad limitada de comercialización 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Falta de un regulaciones de Bioseguridad sectoriales</a:t>
                      </a:r>
                      <a:r>
                        <a:rPr lang="es-CO" sz="1200" baseline="0" noProof="0" dirty="0" smtClean="0"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 Capacidad limitada</a:t>
                      </a:r>
                      <a:r>
                        <a:rPr lang="es-CO" sz="1200" baseline="0" noProof="0" dirty="0" smtClean="0">
                          <a:effectLst/>
                        </a:rPr>
                        <a:t> para el manejo de la propiedad intelectual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</a:t>
                      </a:r>
                      <a:r>
                        <a:rPr lang="es-CO" sz="1200" baseline="0" noProof="0" dirty="0" smtClean="0">
                          <a:effectLst/>
                        </a:rPr>
                        <a:t> Impacto moderado de la cooperación internacional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100" noProof="0" dirty="0" smtClean="0">
                          <a:effectLst/>
                        </a:rPr>
                        <a:t>• Equipo obsoleto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8419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Oportunidades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Los recursos</a:t>
                      </a:r>
                      <a:r>
                        <a:rPr lang="es-CO" sz="1200" baseline="0" noProof="0" dirty="0" smtClean="0">
                          <a:effectLst/>
                        </a:rPr>
                        <a:t> naturales y la biodiversidad del Perú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 Sectores tradicionales como usuarios de</a:t>
                      </a:r>
                      <a:r>
                        <a:rPr lang="es-CO" sz="1200" baseline="0" noProof="0" dirty="0" smtClean="0">
                          <a:effectLst/>
                        </a:rPr>
                        <a:t> las innovaciones biotecnológicas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Experiencias</a:t>
                      </a:r>
                      <a:r>
                        <a:rPr lang="es-CO" sz="1200" baseline="0" noProof="0" dirty="0" smtClean="0">
                          <a:effectLst/>
                        </a:rPr>
                        <a:t> positivas con fondos competitivos</a:t>
                      </a:r>
                      <a:endParaRPr lang="es-CO" sz="1800" noProof="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200" noProof="0" dirty="0" smtClean="0">
                          <a:effectLst/>
                        </a:rPr>
                        <a:t>• Cooperación</a:t>
                      </a:r>
                      <a:r>
                        <a:rPr lang="es-CO" sz="1200" baseline="0" noProof="0" dirty="0" smtClean="0">
                          <a:effectLst/>
                        </a:rPr>
                        <a:t> i</a:t>
                      </a:r>
                      <a:r>
                        <a:rPr lang="es-CO" sz="1200" noProof="0" dirty="0" smtClean="0">
                          <a:effectLst/>
                        </a:rPr>
                        <a:t>nternacional  y regional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noProof="0" dirty="0" smtClean="0">
                          <a:effectLst/>
                        </a:rPr>
                        <a:t>Riesgos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• Apropiación</a:t>
                      </a:r>
                      <a:r>
                        <a:rPr lang="es-CO" sz="1400" baseline="0" noProof="0" dirty="0" smtClean="0">
                          <a:effectLst/>
                        </a:rPr>
                        <a:t> de recursos Peruanos de la biodiversidad</a:t>
                      </a:r>
                      <a:r>
                        <a:rPr lang="es-CO" sz="1400" noProof="0" dirty="0" smtClean="0"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400" noProof="0" dirty="0" smtClean="0">
                          <a:effectLst/>
                        </a:rPr>
                        <a:t>•  Sensibilidad</a:t>
                      </a:r>
                      <a:r>
                        <a:rPr lang="es-CO" sz="1400" baseline="0" noProof="0" dirty="0" smtClean="0">
                          <a:effectLst/>
                        </a:rPr>
                        <a:t> elevada del publico y la opinión publica a la ámbito biotecnológico</a:t>
                      </a:r>
                      <a:endParaRPr lang="es-CO" sz="20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6877" name="TextBox 3"/>
          <p:cNvSpPr txBox="1">
            <a:spLocks noChangeArrowheads="1"/>
          </p:cNvSpPr>
          <p:nvPr/>
        </p:nvSpPr>
        <p:spPr bwMode="auto">
          <a:xfrm>
            <a:off x="1219200" y="6400800"/>
            <a:ext cx="3514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Fuente: UNCTAD/ECLAC, 2010.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600" smtClean="0"/>
              <a:t>Ganancias potenciales de tecnologías especificas OGM en el Perú: La Papa Blanca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Papa blanca resistente a hongos (Diez, et al. 2013)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 Producida por </a:t>
            </a:r>
            <a:r>
              <a:rPr lang="es-CO" dirty="0" err="1" smtClean="0"/>
              <a:t>Cisgenesis</a:t>
            </a:r>
            <a:endParaRPr lang="es-CO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Control </a:t>
            </a:r>
            <a:r>
              <a:rPr lang="es-CO" i="1" dirty="0" err="1" smtClean="0"/>
              <a:t>Phytophthora</a:t>
            </a:r>
            <a:r>
              <a:rPr lang="es-CO" i="1" dirty="0" smtClean="0"/>
              <a:t> </a:t>
            </a:r>
            <a:r>
              <a:rPr lang="es-CO" i="1" dirty="0" err="1" smtClean="0"/>
              <a:t>infe</a:t>
            </a:r>
            <a:r>
              <a:rPr lang="es-CO" dirty="0" err="1" smtClean="0"/>
              <a:t>stans</a:t>
            </a:r>
            <a:r>
              <a:rPr lang="es-CO" dirty="0" smtClean="0"/>
              <a:t>, conocida como “Rancha” en Perú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Resultados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Estimados del Valor Actual Neto del Excedente Económico </a:t>
            </a:r>
            <a:r>
              <a:rPr lang="es-CO" dirty="0"/>
              <a:t>US$ 45- </a:t>
            </a:r>
            <a:r>
              <a:rPr lang="es-CO" dirty="0" smtClean="0"/>
              <a:t>82 millones anuales.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Tasa Interna de Retorno del 32% and 209%.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 El VAN y la TIR son muy robustos al análisis de sensibilidad hecho por los autores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Contenido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Tecnología e impacto socioeconómico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Estatus global de los organismos genéticamente modificados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/>
              <a:t>E</a:t>
            </a:r>
            <a:r>
              <a:rPr lang="es-CO" dirty="0" smtClean="0"/>
              <a:t>status de la investigación y desarrollo de la biotecnología en el Perú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Evidencia ganancias potenciales por medio de la adopción de tecnologías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/>
              <a:t>I</a:t>
            </a:r>
            <a:r>
              <a:rPr lang="es-CO" dirty="0" smtClean="0"/>
              <a:t>mpactos potenciales a la productividad y comercio exterior del Perú de regulaciones que afectan la innovación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Sumario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/>
              <a:t>Ganancias potenciales de tecnologías especificas OGM en el Perú: El maíz amarillo</a:t>
            </a:r>
            <a:endParaRPr lang="es-CO" sz="32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Maíz Amarillo Duro resistente a insectos (Diez et al. 2015)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Gusano soldado (</a:t>
            </a:r>
            <a:r>
              <a:rPr lang="es-CO" i="1" dirty="0" err="1" smtClean="0"/>
              <a:t>Spodoptera</a:t>
            </a:r>
            <a:r>
              <a:rPr lang="es-CO" i="1" dirty="0" smtClean="0"/>
              <a:t> </a:t>
            </a:r>
            <a:r>
              <a:rPr lang="es-CO" i="1" dirty="0" err="1" smtClean="0"/>
              <a:t>f</a:t>
            </a:r>
            <a:r>
              <a:rPr lang="es-CO" dirty="0" err="1" smtClean="0"/>
              <a:t>rugiperda</a:t>
            </a:r>
            <a:r>
              <a:rPr lang="es-CO" dirty="0" smtClean="0"/>
              <a:t>) enfoque a la introducción potencial en los valles de Barranca, Fortaleza y </a:t>
            </a:r>
            <a:r>
              <a:rPr lang="es-CO" dirty="0" err="1" smtClean="0"/>
              <a:t>Pativilca</a:t>
            </a:r>
            <a:r>
              <a:rPr lang="es-CO" dirty="0" smtClean="0"/>
              <a:t>, en la provincial de Barranca, Lima – Región Provincia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Resultados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Excedente económico adicional de US$ 8.1 millones (con una variación entre US$ -1.3 y 34 millones)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Productor captura 65% y consumidor 35%.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Producción de alto riesgo en la región -&gt; tecnología para manejar riesgo?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Tasa Interna de Retorno a la inversión social de un 77%, rango de variación entre 7% y 232% en las simulaciones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Impacto en el comercio exterior – comercio de semillas</a:t>
            </a:r>
            <a:endParaRPr lang="es-CO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s-CO" sz="2800" smtClean="0"/>
              <a:t>Uno de los sectores mas afectados por la moratoria considerada en la Ley Nº 29811/2011 es el sector de semillas. </a:t>
            </a:r>
          </a:p>
          <a:p>
            <a:pPr lvl="1"/>
            <a:r>
              <a:rPr lang="es-CO" sz="2000" smtClean="0"/>
              <a:t>Moratoria de 10 anos para la importación de semillas GM al Perú</a:t>
            </a:r>
          </a:p>
          <a:p>
            <a:pPr lvl="1"/>
            <a:r>
              <a:rPr lang="es-CO" sz="2000" smtClean="0"/>
              <a:t>Incluye multas elevadas </a:t>
            </a:r>
          </a:p>
          <a:p>
            <a:r>
              <a:rPr lang="es-CO" sz="2400" smtClean="0"/>
              <a:t>Impacto obvio es la restricción al acceso de tecnologías GM desarrolladas afuera  </a:t>
            </a:r>
          </a:p>
          <a:p>
            <a:r>
              <a:rPr lang="es-CO" sz="2800" smtClean="0"/>
              <a:t>Ley limita la capacidad del sistema de innovación para importar semillas para efectos de investigación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/>
              <a:t>Impacto en el comercio exterior – comercio de </a:t>
            </a:r>
            <a:r>
              <a:rPr lang="es-CO" dirty="0" smtClean="0"/>
              <a:t>semillas e incertidumbre</a:t>
            </a:r>
            <a:endParaRPr lang="es-CO" dirty="0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400" smtClean="0"/>
              <a:t>Introduce elementos de incertidumbre a la importación de semillas convencionales </a:t>
            </a:r>
          </a:p>
          <a:p>
            <a:pPr lvl="1"/>
            <a:r>
              <a:rPr lang="es-CO" sz="1800" smtClean="0"/>
              <a:t>Multas pueden aplicarse en el caso de cargamentos de semillas con bajos niveles de presencia </a:t>
            </a:r>
          </a:p>
          <a:p>
            <a:pPr lvl="1"/>
            <a:r>
              <a:rPr lang="es-CO" sz="1800" smtClean="0"/>
              <a:t>Abre la posibilidad de sistemas de detección en el puerto de entrada unido a un nivel de tolerancia por determinarse  </a:t>
            </a:r>
          </a:p>
          <a:p>
            <a:r>
              <a:rPr lang="es-CO" sz="2400" smtClean="0"/>
              <a:t>No hay claridad si habrá un nivel de cero tolerancia a la baja presencia o será un nivel de tolerancia mas elevado</a:t>
            </a:r>
          </a:p>
          <a:p>
            <a:r>
              <a:rPr lang="es-CO" sz="2400" smtClean="0"/>
              <a:t>El nivel de tolerancia tiene implicaciones serias para el comercio exterior ya que hay costos y riesgos significativos que hay que atender para el análisis de impacto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sz="3600" dirty="0" smtClean="0"/>
              <a:t>Estimados del costo de cumplir con la presencia de bajo nivel en la Unión Europea, 2011</a:t>
            </a:r>
            <a:endParaRPr lang="es-CO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229600" cy="3111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4074"/>
                <a:gridCol w="1556382"/>
                <a:gridCol w="1556382"/>
                <a:gridCol w="1556382"/>
                <a:gridCol w="1556382"/>
              </a:tblGrid>
              <a:tr h="330912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Costo</a:t>
                      </a:r>
                      <a:r>
                        <a:rPr lang="es-CO" sz="2400" baseline="0" noProof="0" dirty="0" smtClean="0">
                          <a:effectLst/>
                        </a:rPr>
                        <a:t> por bolsa </a:t>
                      </a:r>
                      <a:endParaRPr lang="es-CO" sz="2400" noProof="0" dirty="0" smtClean="0">
                        <a:effectLst/>
                      </a:endParaRPr>
                    </a:p>
                  </a:txBody>
                  <a:tcPr marL="27561" marR="27561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Nivel</a:t>
                      </a:r>
                      <a:r>
                        <a:rPr lang="es-CO" sz="24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umbral de tolerancia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3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1.0 %</a:t>
                      </a:r>
                      <a:endParaRPr lang="es-CO" sz="2400" b="1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0.5%</a:t>
                      </a:r>
                      <a:endParaRPr lang="es-CO" sz="2400" b="1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0.3%</a:t>
                      </a:r>
                      <a:endParaRPr lang="es-CO" sz="2400" b="1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0.1%</a:t>
                      </a:r>
                      <a:endParaRPr lang="es-CO" sz="2400" b="1" kern="1200" noProof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>
                    <a:solidFill>
                      <a:srgbClr val="0070C0"/>
                    </a:solidFill>
                  </a:tcPr>
                </a:tc>
              </a:tr>
              <a:tr h="6183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Promedio (US$)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6.8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s-CO" sz="24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35.0</a:t>
                      </a:r>
                      <a:endParaRPr lang="es-CO" sz="24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68.0</a:t>
                      </a:r>
                      <a:endParaRPr lang="es-CO" sz="2400" kern="1200" noProof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561" marR="27561" marT="0" marB="0"/>
                </a:tc>
              </a:tr>
              <a:tr h="67709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Máximo (US$)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3.5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21.5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26.6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51.5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</a:tr>
              <a:tr h="67709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Mínimo (US$)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12.3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34.2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42.3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400" noProof="0" dirty="0" smtClean="0">
                          <a:effectLst/>
                        </a:rPr>
                        <a:t>81.1</a:t>
                      </a:r>
                      <a:endParaRPr lang="es-CO" sz="2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561" marR="27561" marT="0" marB="0"/>
                </a:tc>
              </a:tr>
            </a:tbl>
          </a:graphicData>
        </a:graphic>
      </p:graphicFrame>
      <p:sp>
        <p:nvSpPr>
          <p:cNvPr id="42023" name="Content Placeholder 6"/>
          <p:cNvSpPr>
            <a:spLocks noGrp="1"/>
          </p:cNvSpPr>
          <p:nvPr>
            <p:ph sz="half" idx="2"/>
          </p:nvPr>
        </p:nvSpPr>
        <p:spPr>
          <a:xfrm>
            <a:off x="647700" y="5181600"/>
            <a:ext cx="7848600" cy="21113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s-CO" sz="1800" smtClean="0"/>
              <a:t>Fuente: Kalatzaidonakes y Magnier (2013) , Kalatazaidonakes (2011)</a:t>
            </a:r>
          </a:p>
          <a:p>
            <a:pPr marL="0" indent="0">
              <a:buFont typeface="Arial" charset="0"/>
              <a:buNone/>
            </a:pPr>
            <a:r>
              <a:rPr lang="es-CO" sz="1800" smtClean="0"/>
              <a:t>Costo promedio por bolsa es un estimado promedio de 42 compañías en la Unión Europea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Mensajes Claves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sz="3800" dirty="0" smtClean="0"/>
              <a:t>Disminuir el umbral de 0.3 a 0.1% implica una duplicación del costo de US$35 a $68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sz="3800" dirty="0" smtClean="0"/>
              <a:t>Aunque se cumple el nivel de tolerancia en el puerto de embarque, existe el riesgo de rechazo si se hace detección en el puerto de entrada en el país importador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sz="3800" dirty="0" smtClean="0"/>
              <a:t>Importante esclarecer si la Ley Nº 29811/2011 requerirá un sistema de detección, de interés particularmente a las compañías de semilla y la cadena de valor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mtClean="0"/>
              <a:t>Mensaje Claves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3600" smtClean="0"/>
              <a:t>Necesario definir claramente que significa tener un nivel del 0%</a:t>
            </a:r>
          </a:p>
          <a:p>
            <a:r>
              <a:rPr lang="es-CO" sz="3600" smtClean="0"/>
              <a:t>La única forma de garantizar un nivel de 0% seria probar cada una de las semillas en el puerto de salida y el de  entrada </a:t>
            </a:r>
          </a:p>
          <a:p>
            <a:r>
              <a:rPr lang="es-CO" sz="3600" smtClean="0"/>
              <a:t>Se trabaja con métodos de muestreo y errores de muestreo</a:t>
            </a:r>
          </a:p>
          <a:p>
            <a:endParaRPr lang="es-C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mtClean="0"/>
              <a:t>Impactos en el comercio exterior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54102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La moratoria en la Ley Nº 29811 parece no afectar directamente a la importación de semillas convencionales y al comercio de grano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Pero es importante examinar el impacto de un nivel de cero tolerancia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err="1" smtClean="0"/>
              <a:t>Kalatzaidonakes</a:t>
            </a:r>
            <a:r>
              <a:rPr lang="es-CO" dirty="0" smtClean="0"/>
              <a:t>, </a:t>
            </a:r>
            <a:r>
              <a:rPr lang="es-CO" dirty="0" err="1" smtClean="0"/>
              <a:t>Kaufman</a:t>
            </a:r>
            <a:r>
              <a:rPr lang="es-CO" dirty="0" smtClean="0"/>
              <a:t> y Miller (2011) discuten implicaciones del nivel de baja presencia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Interrupciones en el comercio exterior ocurren por incrementos en el costo de detección, reglas no claras, riesgo de importación y exportación y sus costos y la posibilidad de rechazos de cargamentos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Incremento precio de granos  entre 2-8</a:t>
            </a:r>
            <a:r>
              <a:rPr lang="es-CO" dirty="0"/>
              <a:t>% en </a:t>
            </a:r>
            <a:r>
              <a:rPr lang="es-CO" dirty="0" smtClean="0"/>
              <a:t>países importadores pequeños y  </a:t>
            </a:r>
            <a:r>
              <a:rPr lang="es-CO" dirty="0"/>
              <a:t>del 9-20</a:t>
            </a:r>
            <a:r>
              <a:rPr lang="es-CO" dirty="0" smtClean="0"/>
              <a:t>% en países importadores grandes </a:t>
            </a:r>
            <a:endParaRPr lang="es-CO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Recomendación de un nivel de tolerancia mayor a cero para comercio de granos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/>
              <a:t>Impactos en el comercio </a:t>
            </a:r>
            <a:r>
              <a:rPr lang="es-CO" dirty="0" smtClean="0"/>
              <a:t>exterior y opciones de política 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/>
              <a:t>Gruère (2011) para el caso de Vietnam indica que los niveles de tolerancia y la confianza en el sistema regulatorio del exportador con factores críticos en definir políticas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La autorización </a:t>
            </a:r>
            <a:r>
              <a:rPr lang="es-CO" dirty="0"/>
              <a:t>rápida de un evento basado en los datos de uno o mas </a:t>
            </a:r>
            <a:r>
              <a:rPr lang="es-CO" dirty="0" smtClean="0"/>
              <a:t>países </a:t>
            </a:r>
            <a:r>
              <a:rPr lang="es-CO" dirty="0"/>
              <a:t>puede ser un opción viable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/>
              <a:t>Un nivel del 0% reduce los niveles de beneficios a la </a:t>
            </a:r>
            <a:r>
              <a:rPr lang="es-CO" dirty="0" smtClean="0"/>
              <a:t>sociedad </a:t>
            </a:r>
            <a:endParaRPr lang="es-CO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/>
              <a:t>Un nivel </a:t>
            </a:r>
            <a:r>
              <a:rPr lang="es-CO" dirty="0" smtClean="0"/>
              <a:t>arriba de cero </a:t>
            </a:r>
            <a:r>
              <a:rPr lang="es-CO" dirty="0"/>
              <a:t>es prudente y </a:t>
            </a:r>
            <a:r>
              <a:rPr lang="es-CO" dirty="0" smtClean="0"/>
              <a:t>probablemente realista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Importante examinar costos de implementación de las regulaciones</a:t>
            </a:r>
            <a:endParaRPr lang="es-CO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Costos de cumplir con regulaciones y de las demoras regulatorias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229600" cy="452596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Los procesos de innovación pueden ser afectados por el costo, las demoras, el riesgo y la incertidumbre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err="1" smtClean="0"/>
              <a:t>Smyth</a:t>
            </a:r>
            <a:r>
              <a:rPr lang="es-CO" dirty="0" smtClean="0"/>
              <a:t>, McDonald and </a:t>
            </a:r>
            <a:r>
              <a:rPr lang="es-CO" dirty="0" err="1" smtClean="0"/>
              <a:t>Falck</a:t>
            </a:r>
            <a:r>
              <a:rPr lang="es-CO" dirty="0" smtClean="0"/>
              <a:t>-Zepeda (2014)  muestran un impacto negativo de las demoras en los retornos a los inversionistas en el desarrollo de un evento GM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Para una inversión total de US$136 millones para desarrollar un evento comercial , el punto umbral para parar la inversión es 6 </a:t>
            </a:r>
            <a:r>
              <a:rPr lang="es-CO" dirty="0"/>
              <a:t>años</a:t>
            </a:r>
            <a:r>
              <a:rPr lang="es-CO" dirty="0" smtClean="0"/>
              <a:t>, con una tasa de retorno modesta del 25%.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Con un promedio de aprobación regulatoria que llega a los 4 </a:t>
            </a:r>
            <a:r>
              <a:rPr lang="es-CO" dirty="0"/>
              <a:t>años </a:t>
            </a:r>
            <a:r>
              <a:rPr lang="es-CO" dirty="0" smtClean="0"/>
              <a:t>en estos momentos, se esta llegando a este umbral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200" smtClean="0"/>
              <a:t>Impactos del costo y demoras en los beneficios de cuatro tecnologías GM en Filipinas</a:t>
            </a:r>
          </a:p>
        </p:txBody>
      </p:sp>
      <p:sp>
        <p:nvSpPr>
          <p:cNvPr id="48130" name="Content Placeholder 6"/>
          <p:cNvSpPr>
            <a:spLocks noGrp="1"/>
          </p:cNvSpPr>
          <p:nvPr>
            <p:ph sz="half" idx="2"/>
          </p:nvPr>
        </p:nvSpPr>
        <p:spPr>
          <a:xfrm>
            <a:off x="671513" y="1398588"/>
            <a:ext cx="8001000" cy="4525962"/>
          </a:xfrm>
        </p:spPr>
        <p:txBody>
          <a:bodyPr/>
          <a:lstStyle/>
          <a:p>
            <a:r>
              <a:rPr lang="es-CO" smtClean="0"/>
              <a:t>Bayer, Norton and Falck-Zepeda (2010) estimaron el impacto de incrementos en el costo y las demoras para 4 tecnologías en Filipinas</a:t>
            </a:r>
          </a:p>
          <a:p>
            <a:pPr lvl="1"/>
            <a:r>
              <a:rPr lang="es-CO" smtClean="0"/>
              <a:t>Impactos de incrementos en los costos fueron pequeños</a:t>
            </a:r>
          </a:p>
          <a:p>
            <a:pPr lvl="1"/>
            <a:r>
              <a:rPr lang="es-CO" smtClean="0"/>
              <a:t>Incremento en las demoras pueden ser significativos llegando hasta un 87% con tres años de demora</a:t>
            </a:r>
          </a:p>
          <a:p>
            <a:endParaRPr lang="es-CO" smtClean="0"/>
          </a:p>
        </p:txBody>
      </p:sp>
      <p:pic>
        <p:nvPicPr>
          <p:cNvPr id="4813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4191000"/>
            <a:ext cx="3505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181475"/>
            <a:ext cx="3352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Seguridad alimentaria y el rol de la tecnología agrícola</a:t>
            </a:r>
            <a:endParaRPr lang="es-CO" dirty="0"/>
          </a:p>
        </p:txBody>
      </p:sp>
      <p:pic>
        <p:nvPicPr>
          <p:cNvPr id="21506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3738" y="1970088"/>
            <a:ext cx="228282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5791200" y="5600700"/>
            <a:ext cx="3200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http://www.ifpri.org/sites/default/files/publications/oc76.pdf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817688"/>
            <a:ext cx="4724400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CO" sz="3200" dirty="0">
                <a:solidFill>
                  <a:schemeClr val="accent1">
                    <a:lumMod val="75000"/>
                  </a:schemeClr>
                </a:solidFill>
                <a:latin typeface="News Gothic MT"/>
                <a:cs typeface="News Gothic MT"/>
              </a:rPr>
              <a:t>Opciones de tecnología claves para  incrementar rápida y sosteniblemente la producción ante la creciente escasez de recursos naturales y el  cambio climático</a:t>
            </a:r>
            <a:endParaRPr lang="es-CO" sz="3200" dirty="0">
              <a:solidFill>
                <a:schemeClr val="accent1">
                  <a:lumMod val="75000"/>
                </a:schemeClr>
              </a:solidFill>
              <a:latin typeface="News Gothic MT"/>
              <a:cs typeface="News Gothic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Mensajes claves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648200"/>
          </a:xfrm>
        </p:spPr>
        <p:txBody>
          <a:bodyPr/>
          <a:lstStyle/>
          <a:p>
            <a:r>
              <a:rPr lang="es-CO" sz="2800" smtClean="0"/>
              <a:t>Fundamental considerar los costos regulatorios, especialmente para los bienes públicos</a:t>
            </a:r>
          </a:p>
          <a:p>
            <a:r>
              <a:rPr lang="es-CO" sz="2800" smtClean="0"/>
              <a:t>Costos regulatorios no son tan cruciales como las demoras, excepto para </a:t>
            </a:r>
          </a:p>
          <a:p>
            <a:pPr lvl="1"/>
            <a:r>
              <a:rPr lang="es-CO" smtClean="0"/>
              <a:t>Organizaciones nacionales e internacionales de investigación y desarrollo</a:t>
            </a:r>
          </a:p>
          <a:p>
            <a:pPr lvl="1"/>
            <a:r>
              <a:rPr lang="es-CO" smtClean="0"/>
              <a:t>Compañías privadas pequeñas</a:t>
            </a:r>
          </a:p>
          <a:p>
            <a:pPr lvl="1"/>
            <a:r>
              <a:rPr lang="es-CO" smtClean="0"/>
              <a:t>Organizaciones que se enfocan en los bienes públicos</a:t>
            </a:r>
          </a:p>
          <a:p>
            <a:endParaRPr lang="es-CO" sz="2000" smtClean="0"/>
          </a:p>
          <a:p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mtClean="0"/>
              <a:t> Mensajes claves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800" smtClean="0"/>
              <a:t>Posible énfasis en eventos comerciales de mayor retorno</a:t>
            </a:r>
          </a:p>
          <a:p>
            <a:r>
              <a:rPr lang="es-CO" sz="2800" smtClean="0"/>
              <a:t>Implicaciones de políticas</a:t>
            </a:r>
          </a:p>
          <a:p>
            <a:pPr lvl="1"/>
            <a:r>
              <a:rPr lang="es-CO" smtClean="0"/>
              <a:t>Reducir los costos regulatorios innecesarios lo mas posible</a:t>
            </a:r>
          </a:p>
          <a:p>
            <a:pPr lvl="1"/>
            <a:r>
              <a:rPr lang="es-CO" smtClean="0"/>
              <a:t>Reducir los retrasos</a:t>
            </a:r>
          </a:p>
          <a:p>
            <a:pPr lvl="1"/>
            <a:r>
              <a:rPr lang="es-CO" smtClean="0"/>
              <a:t>Reducir el riesgo y la incertidumbre de la inversión</a:t>
            </a:r>
          </a:p>
          <a:p>
            <a:pPr lvl="1"/>
            <a:r>
              <a:rPr lang="es-CO" smtClean="0"/>
              <a:t>Analizar el impacto de las políticas en los procesos de innovación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76200" y="2981325"/>
            <a:ext cx="4962525" cy="1143000"/>
          </a:xfrm>
        </p:spPr>
        <p:txBody>
          <a:bodyPr/>
          <a:lstStyle/>
          <a:p>
            <a:r>
              <a:rPr lang="en-US" sz="3600" smtClean="0"/>
              <a:t>José Benjamin Falck-Zepeda, Ph.D.</a:t>
            </a:r>
            <a:r>
              <a:rPr lang="en-US" smtClean="0"/>
              <a:t/>
            </a:r>
            <a:br>
              <a:rPr lang="en-US" smtClean="0"/>
            </a:br>
            <a:r>
              <a:rPr lang="en-US" sz="2000" smtClean="0"/>
              <a:t>Senior Research Fellow</a:t>
            </a:r>
            <a:br>
              <a:rPr lang="en-US" sz="2000" smtClean="0"/>
            </a:br>
            <a:r>
              <a:rPr lang="en-US" sz="2000" smtClean="0"/>
              <a:t>IFPRI </a:t>
            </a:r>
            <a:br>
              <a:rPr lang="en-US" sz="2000" smtClean="0"/>
            </a:br>
            <a:r>
              <a:rPr lang="en-US" sz="2000" smtClean="0"/>
              <a:t>2033 K Street NW</a:t>
            </a:r>
            <a:br>
              <a:rPr lang="en-US" sz="2000" smtClean="0"/>
            </a:br>
            <a:r>
              <a:rPr lang="en-US" sz="2000" smtClean="0"/>
              <a:t>Washington, DC 20006-1002</a:t>
            </a:r>
            <a:br>
              <a:rPr lang="en-US" sz="2000" smtClean="0"/>
            </a:br>
            <a:r>
              <a:rPr lang="en-US" sz="2000" smtClean="0"/>
              <a:t>USA</a:t>
            </a:r>
            <a:br>
              <a:rPr lang="en-US" sz="2000" smtClean="0"/>
            </a:br>
            <a:r>
              <a:rPr lang="en-US" sz="1800" smtClean="0">
                <a:hlinkClick r:id="rId2"/>
              </a:rPr>
              <a:t>j.falck-zepeda@cgiar.org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Brief bio/pubs: </a:t>
            </a:r>
            <a:r>
              <a:rPr lang="en-US" sz="1800" smtClean="0">
                <a:hlinkClick r:id="rId3"/>
              </a:rPr>
              <a:t>http://www.ifpri.org/staffprofile/jose-falck-zepeda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Blog: </a:t>
            </a:r>
            <a:r>
              <a:rPr lang="en-US" sz="1800" smtClean="0">
                <a:hlinkClick r:id="rId4"/>
              </a:rPr>
              <a:t>http://socioeconomicbiosafety.wordpress.com/</a:t>
            </a:r>
            <a:r>
              <a:rPr lang="en-US" sz="1800" smtClean="0"/>
              <a:t> </a:t>
            </a:r>
            <a:br>
              <a:rPr lang="en-US" sz="1800" smtClean="0"/>
            </a:b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Follow me on Twitter: @josefalck</a:t>
            </a:r>
            <a:r>
              <a:rPr lang="en-US" sz="2400" smtClean="0"/>
              <a:t/>
            </a:r>
            <a:br>
              <a:rPr lang="en-US" sz="2400" smtClean="0"/>
            </a:br>
            <a:endParaRPr lang="en-US" sz="240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00" y="436563"/>
            <a:ext cx="1830388" cy="2763837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48000"/>
              </a:srgbClr>
            </a:outerShdw>
          </a:effectLst>
        </p:spPr>
      </p:pic>
      <p:pic>
        <p:nvPicPr>
          <p:cNvPr id="51203" name="Picture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45325" y="2971800"/>
            <a:ext cx="2100263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4" name="Picture 4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0" y="3943350"/>
            <a:ext cx="187325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smtClean="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Impacto de la tecnología relativo a la línea base, proyección al 2050</a:t>
            </a:r>
            <a:endParaRPr lang="es-CO" dirty="0"/>
          </a:p>
        </p:txBody>
      </p:sp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609600" y="1600200"/>
          <a:ext cx="7543800" cy="4352925"/>
        </p:xfrm>
        <a:graphic>
          <a:graphicData uri="http://schemas.openxmlformats.org/presentationml/2006/ole">
            <p:oleObj spid="_x0000_s5141" name="Worksheet" r:id="rId3" imgW="8496389" imgH="5181645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Sumario de implicaciones para las política agrícolas y de la innovación 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Atender las limitaciones de productividad particularmente frente al cambio climático, puede generar beneficios a la sociedad Peruana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/>
              <a:t>Experiencia en otros países muestran que la biotecnología agrícola puede ser una opción viable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Necesario por lo tanto promover un clima de innovación que produzca tecnologías que puedan atender estas limitaciones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Por lo tanto es prudente que los esfuerzos existentes para mejorar el sistema de innovación en el Perú se enfoque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/>
              <a:t>D</a:t>
            </a:r>
            <a:r>
              <a:rPr lang="es-CO" dirty="0" smtClean="0"/>
              <a:t>efinir posiciones nacionales respecto al papel que pudiese tener la biotecnología agrícola en contribuir a cumplir con las metas nacionales relacionadas al desarrollo económico, seguridad alimentaria y protección ambiental y de la biodiversidad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Atender limitaciones a la innovación especialmente las regulatorias y de políticas</a:t>
            </a:r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mtClean="0"/>
              <a:t>Enfoque del análisis de tecnologías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3084513"/>
            <a:ext cx="4360863" cy="1050925"/>
          </a:xfrm>
          <a:prstGeom prst="round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800600" y="1670050"/>
          <a:ext cx="3962400" cy="3948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2400"/>
              </a:tblGrid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C</a:t>
                      </a:r>
                      <a:r>
                        <a:rPr lang="es-CO" sz="2000" dirty="0" smtClean="0">
                          <a:effectLst/>
                        </a:rPr>
                        <a:t>ero </a:t>
                      </a:r>
                      <a:r>
                        <a:rPr lang="es-CO" sz="2000" dirty="0">
                          <a:effectLst/>
                        </a:rPr>
                        <a:t>labranza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Mejora en el uso del nitrógeno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Protección del cultivo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76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Manejo integrado </a:t>
                      </a:r>
                      <a:r>
                        <a:rPr lang="es-CO" sz="2000" dirty="0" smtClean="0">
                          <a:effectLst/>
                        </a:rPr>
                        <a:t>de la </a:t>
                      </a:r>
                      <a:r>
                        <a:rPr lang="es-CO" sz="2000" dirty="0">
                          <a:effectLst/>
                        </a:rPr>
                        <a:t>fertilidad de suelos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Agricultura de precisión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Tolerancia al calor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Tolerancia a la sequia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Riego por aspersión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Cosecha de agua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Riego por goteo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96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Agricultura</a:t>
                      </a:r>
                      <a:r>
                        <a:rPr lang="en-U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organica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2557" name="TextBox 2"/>
          <p:cNvSpPr txBox="1">
            <a:spLocks noChangeArrowheads="1"/>
          </p:cNvSpPr>
          <p:nvPr/>
        </p:nvSpPr>
        <p:spPr bwMode="auto">
          <a:xfrm>
            <a:off x="990600" y="2057400"/>
            <a:ext cx="3048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CO" sz="2400"/>
              <a:t> Global y Regional</a:t>
            </a:r>
          </a:p>
          <a:p>
            <a:pPr marL="285750" indent="-285750">
              <a:buFont typeface="Arial" charset="0"/>
              <a:buChar char="•"/>
            </a:pPr>
            <a:endParaRPr lang="es-CO" sz="2400"/>
          </a:p>
          <a:p>
            <a:pPr marL="285750" indent="-285750">
              <a:buFont typeface="Arial" charset="0"/>
              <a:buChar char="•"/>
            </a:pPr>
            <a:endParaRPr lang="es-CO" sz="2400"/>
          </a:p>
          <a:p>
            <a:pPr marL="285750" indent="-285750">
              <a:buFont typeface="Arial" charset="0"/>
              <a:buChar char="•"/>
            </a:pPr>
            <a:r>
              <a:rPr lang="es-CO" sz="2400"/>
              <a:t>Once tecnologías o prácticas</a:t>
            </a:r>
          </a:p>
          <a:p>
            <a:pPr marL="285750" indent="-285750">
              <a:buFont typeface="Arial" charset="0"/>
              <a:buChar char="•"/>
            </a:pPr>
            <a:endParaRPr lang="es-CO" sz="2400"/>
          </a:p>
          <a:p>
            <a:pPr marL="285750" indent="-285750">
              <a:buFont typeface="Arial" charset="0"/>
              <a:buChar char="•"/>
            </a:pPr>
            <a:endParaRPr lang="es-CO" sz="2400"/>
          </a:p>
          <a:p>
            <a:pPr marL="285750" indent="-285750">
              <a:buFont typeface="Arial" charset="0"/>
              <a:buChar char="•"/>
            </a:pPr>
            <a:r>
              <a:rPr lang="es-CO" sz="2400"/>
              <a:t>Tres cultivos</a:t>
            </a:r>
          </a:p>
          <a:p>
            <a:pPr marL="742950" lvl="1" indent="-285750">
              <a:buFont typeface="Arial" charset="0"/>
              <a:buChar char="•"/>
            </a:pPr>
            <a:r>
              <a:rPr lang="es-CO" sz="2400"/>
              <a:t>Maíz</a:t>
            </a:r>
          </a:p>
          <a:p>
            <a:pPr marL="742950" lvl="1" indent="-285750">
              <a:buFont typeface="Arial" charset="0"/>
              <a:buChar char="•"/>
            </a:pPr>
            <a:r>
              <a:rPr lang="es-CO" sz="2400"/>
              <a:t>Trigo</a:t>
            </a:r>
          </a:p>
          <a:p>
            <a:pPr marL="742950" lvl="1" indent="-285750">
              <a:buFont typeface="Arial" charset="0"/>
              <a:buChar char="•"/>
            </a:pPr>
            <a:r>
              <a:rPr lang="es-CO" sz="2400"/>
              <a:t>Arroz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2400" smtClean="0"/>
              <a:t>Perú: Impactos proyectados en el rendimiento, área cosechada y producción del uso potencial de tecnología agrícola en maíz, al 2050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600200"/>
          <a:ext cx="7924800" cy="4581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1958"/>
                <a:gridCol w="1308682"/>
                <a:gridCol w="1595224"/>
                <a:gridCol w="1868936"/>
              </a:tblGrid>
              <a:tr h="7976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Tecnología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Cambio en el rendimiento (%)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Cambio en el área cosechada (%)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Cambio en la producción </a:t>
                      </a:r>
                      <a:endParaRPr lang="en-US" sz="1600">
                        <a:effectLst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(% 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C</a:t>
                      </a:r>
                      <a:r>
                        <a:rPr lang="es-CO" sz="1600" dirty="0" smtClean="0">
                          <a:effectLst/>
                        </a:rPr>
                        <a:t>ero </a:t>
                      </a:r>
                      <a:r>
                        <a:rPr lang="es-CO" sz="1600" dirty="0">
                          <a:effectLst/>
                        </a:rPr>
                        <a:t>labranza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53.5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-5.5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30.3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Mejora en el uso del nitrógeno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36.3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-4.4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-4.3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Protección del cultivo – malezas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5.1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-1.2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3.8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7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Manejo integrado dela fertilidad de suelos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4.9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-0.8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45.0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77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Protección del cultivo – enfermedades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4.0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-0.8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3.2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Protección el cultivo – insectos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3.6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-1.0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2.6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Agricultura de precisión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2.2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-1.5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Tolerancia al calor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1.5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-5.8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4.0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Tolerancia a la sequia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-0.5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Riego por aspersión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-0.1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Cosecha de agua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-0.3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0.1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28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Riego por goteo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0.1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>
                          <a:effectLst/>
                        </a:rPr>
                        <a:t>-0.1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dirty="0">
                          <a:effectLst/>
                        </a:rPr>
                        <a:t>0.0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3600" smtClean="0"/>
              <a:t>Peru: Impactos sobre el comercio neto como resultado de la adopción de tecnología al 2050 (cambio %)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028825"/>
          <a:ext cx="7924800" cy="3848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8791"/>
                <a:gridCol w="1235336"/>
                <a:gridCol w="1235336"/>
                <a:gridCol w="1235336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Tecnología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Maiz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Trigo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Arroz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Cero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labranza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-30.6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8.8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Aumento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la eficiencia del nitrógeno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-20.0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-46.1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Manejo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integrado de la fertilidad de suelos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-2.2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-10.2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Protección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al cultivo - malezas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-1.6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Protección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al cultivo - enfermedades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-1.4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-7.5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Protección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al cultivo - insectos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-2.3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Riego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por aspersión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-0.1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Riego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por goteo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Recolección/uso 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de agua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Tolerancia</a:t>
                      </a:r>
                      <a:r>
                        <a:rPr lang="es-CO" sz="18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sequia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0.6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0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800" noProof="0" dirty="0" smtClean="0">
                          <a:effectLst/>
                        </a:rPr>
                        <a:t>Agricultura</a:t>
                      </a:r>
                      <a:r>
                        <a:rPr lang="es-CO" sz="1800" baseline="0" noProof="0" dirty="0" smtClean="0">
                          <a:effectLst/>
                        </a:rPr>
                        <a:t> de precisión</a:t>
                      </a:r>
                      <a:endParaRPr lang="es-CO" sz="1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5.0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-27.7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43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dirty="0">
                          <a:effectLst/>
                        </a:rPr>
                        <a:t>Riego por goteo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12.8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3.4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32.0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2800" smtClean="0"/>
              <a:t>Perú: Impacto de la adopción de tecnologías agrícolas sobre indicadores de seguridad alimentaria al 2050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335088"/>
          <a:ext cx="8382000" cy="5518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2264"/>
                <a:gridCol w="2469512"/>
                <a:gridCol w="1527156"/>
                <a:gridCol w="2013067"/>
              </a:tblGrid>
              <a:tr h="9927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Tecnología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Calorías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disponibles per cápita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Población</a:t>
                      </a:r>
                      <a:r>
                        <a:rPr lang="es-CO" sz="1600" baseline="0" noProof="0" dirty="0" smtClean="0">
                          <a:effectLst/>
                        </a:rPr>
                        <a:t> en riesgo de hambre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Numero de niños malnutridos (entre la edades 0-5,</a:t>
                      </a:r>
                      <a:r>
                        <a:rPr lang="es-CO" sz="1600" baseline="0" noProof="0" dirty="0" smtClean="0">
                          <a:effectLst/>
                        </a:rPr>
                        <a:t> cambio porcentual )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Aumento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en la eficiencia del uso de nitrógeno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2.7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-25.0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-14.3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Agricultura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precisión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1.6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-14.8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-8.3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Cero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labranza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1.4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-12.8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-7.2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Tolerancia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sequia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1.3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-12.7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-7.1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Manejo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integrad de fertilidad de suelos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1.0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-9.7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-5.4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Protección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cultivo - enfermedades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0.6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-5.5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-3.1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Protección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cultico- malezas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0.5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-5.1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-2.8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Protección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cultivo - insectos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0.5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-4.9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-2.7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Tolerancia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sequia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0.2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-1.9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Riego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por goteo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-1.2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-0.6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Riego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por aspersión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-1.0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-0.5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5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Recolección</a:t>
                      </a:r>
                      <a:r>
                        <a:rPr lang="es-CO" sz="1600" baseline="0" noProof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/uso de agua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0.1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-0.9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1600" noProof="0" dirty="0" smtClean="0">
                          <a:effectLst/>
                        </a:rPr>
                        <a:t>-0.5</a:t>
                      </a:r>
                      <a:endParaRPr lang="es-CO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Mensajes claves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Es prudente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 smtClean="0"/>
              <a:t>Considerar todas las alternativas que puedan atender las limitantes de productividad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CO" dirty="0"/>
              <a:t>P</a:t>
            </a:r>
            <a:r>
              <a:rPr lang="es-CO" dirty="0" smtClean="0"/>
              <a:t>romover un entorno que fomente la innovación agrícola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La innovación es critica para asegurar que la agricultura pueda responder a los desafíos de productividad, sostenibilidad, cambio climático y protección de ecosistemas y sus servicios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CO" dirty="0" smtClean="0"/>
              <a:t>El Perú, así como el resto de América Latina,  debe continuar invirtiendo en investigación y desarrollo para expandir la eficiencia de la frontera de producción agrícola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dirty="0" smtClean="0"/>
              <a:t>Definiciones relacionadas con la biotecnología</a:t>
            </a:r>
            <a:endParaRPr lang="es-CO" dirty="0"/>
          </a:p>
        </p:txBody>
      </p:sp>
      <p:sp>
        <p:nvSpPr>
          <p:cNvPr id="27650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s-CO" smtClean="0"/>
              <a:t>Manipulación de organismos vivos para un propósito útil</a:t>
            </a:r>
          </a:p>
          <a:p>
            <a:r>
              <a:rPr lang="es-CO" smtClean="0"/>
              <a:t>Definición que cubre diferentes técnicas</a:t>
            </a:r>
          </a:p>
          <a:p>
            <a:pPr lvl="1"/>
            <a:r>
              <a:rPr lang="es-CO" smtClean="0"/>
              <a:t>Tradicional: fitomejoramiento, cultivo de tejidos, micro propagación</a:t>
            </a:r>
          </a:p>
          <a:p>
            <a:pPr lvl="1"/>
            <a:r>
              <a:rPr lang="es-CO" smtClean="0"/>
              <a:t>Moderna: Selección por marcadores moleculares, modificación genética, genómica, edición del genoma</a:t>
            </a:r>
          </a:p>
          <a:p>
            <a:r>
              <a:rPr lang="es-CO" smtClean="0"/>
              <a:t>Sólamente los organismos vivos modificados están sujetos a las normas de Bioseguridad…por ahora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2467</Words>
  <Application>Microsoft Office PowerPoint</Application>
  <PresentationFormat>On-screen Show (4:3)</PresentationFormat>
  <Paragraphs>607</Paragraphs>
  <Slides>35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15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56" baseType="lpstr">
      <vt:lpstr>Arial</vt:lpstr>
      <vt:lpstr>Calibri</vt:lpstr>
      <vt:lpstr>Perpetua</vt:lpstr>
      <vt:lpstr>News Gothic MT</vt:lpstr>
      <vt:lpstr>Times New Roman</vt:lpstr>
      <vt:lpstr>Office Theme</vt:lpstr>
      <vt:lpstr>1_Office Theme</vt:lpstr>
      <vt:lpstr>Office Theme</vt:lpstr>
      <vt:lpstr>Office Theme</vt:lpstr>
      <vt:lpstr>1_Office Theme</vt:lpstr>
      <vt:lpstr>1_Office Theme</vt:lpstr>
      <vt:lpstr>1_Office Theme</vt:lpstr>
      <vt:lpstr>1_Office Theme</vt:lpstr>
      <vt:lpstr>1_Office Theme</vt:lpstr>
      <vt:lpstr>1_Office Theme</vt:lpstr>
      <vt:lpstr>1_Office Theme</vt:lpstr>
      <vt:lpstr>1_Office Theme</vt:lpstr>
      <vt:lpstr>1_Office Theme</vt:lpstr>
      <vt:lpstr>1_Office Theme</vt:lpstr>
      <vt:lpstr>1_Office Theme</vt:lpstr>
      <vt:lpstr>Worksheet</vt:lpstr>
      <vt:lpstr> Perú -  Una Evaluación de los Impactos Potenciales de Políticas y Regulaciones en la Innovación Agrícola y el Comercio Exterior</vt:lpstr>
      <vt:lpstr>Contenido</vt:lpstr>
      <vt:lpstr>Seguridad alimentaria y el rol de la tecnología agrícola</vt:lpstr>
      <vt:lpstr>Enfoque del análisis de tecnologías</vt:lpstr>
      <vt:lpstr>Perú: Impactos proyectados en el rendimiento, área cosechada y producción del uso potencial de tecnología agrícola en maíz, al 2050</vt:lpstr>
      <vt:lpstr>Peru: Impactos sobre el comercio neto como resultado de la adopción de tecnología al 2050 (cambio %)</vt:lpstr>
      <vt:lpstr>Perú: Impacto de la adopción de tecnologías agrícolas sobre indicadores de seguridad alimentaria al 2050</vt:lpstr>
      <vt:lpstr>Mensajes claves</vt:lpstr>
      <vt:lpstr>Definiciones relacionadas con la biotecnología</vt:lpstr>
      <vt:lpstr>Estatus global de la biotecnología (GM) </vt:lpstr>
      <vt:lpstr>Biotecnología en el contexto global y latinoamericano</vt:lpstr>
      <vt:lpstr>Capacidad biotecnológica del Perú</vt:lpstr>
      <vt:lpstr>América Latina: Capacidad  biotecnológica por pais, 2009</vt:lpstr>
      <vt:lpstr>Capacidad de innovación biotecnológica en América Latina</vt:lpstr>
      <vt:lpstr>América Latina: Categorías de políticas, tamaño de mercado y países, 2010</vt:lpstr>
      <vt:lpstr>Descripción de la capacidad de innovación biotecnológica en el Perú y América Latina</vt:lpstr>
      <vt:lpstr>Mensaje Clave</vt:lpstr>
      <vt:lpstr>Perú: El sistema de innovación biotecnológico y el análisis SWOT</vt:lpstr>
      <vt:lpstr>Ganancias potenciales de tecnologías especificas OGM en el Perú: La Papa Blanca</vt:lpstr>
      <vt:lpstr>Ganancias potenciales de tecnologías especificas OGM en el Perú: El maíz amarillo</vt:lpstr>
      <vt:lpstr>Impacto en el comercio exterior – comercio de semillas</vt:lpstr>
      <vt:lpstr>Impacto en el comercio exterior – comercio de semillas e incertidumbre</vt:lpstr>
      <vt:lpstr>Estimados del costo de cumplir con la presencia de bajo nivel en la Unión Europea, 2011</vt:lpstr>
      <vt:lpstr>Mensajes Claves</vt:lpstr>
      <vt:lpstr>Mensaje Claves</vt:lpstr>
      <vt:lpstr>Impactos en el comercio exterior </vt:lpstr>
      <vt:lpstr>Impactos en el comercio exterior y opciones de política </vt:lpstr>
      <vt:lpstr>Costos de cumplir con regulaciones y de las demoras regulatorias</vt:lpstr>
      <vt:lpstr>Impactos del costo y demoras en los beneficios de cuatro tecnologías GM en Filipinas</vt:lpstr>
      <vt:lpstr>Mensajes claves</vt:lpstr>
      <vt:lpstr> Mensajes claves</vt:lpstr>
      <vt:lpstr>José Benjamin Falck-Zepeda, Ph.D. Senior Research Fellow IFPRI  2033 K Street NW Washington, DC 20006-1002 USA j.falck-zepeda@cgiar.org  Brief bio/pubs: http://www.ifpri.org/staffprofile/jose-falck-zepeda  Blog: http://socioeconomicbiosafety.wordpress.com/   Follow me on Twitter: @josefalck </vt:lpstr>
      <vt:lpstr>Diapositiva 33</vt:lpstr>
      <vt:lpstr>Impacto de la tecnología relativo a la línea base, proyección al 2050</vt:lpstr>
      <vt:lpstr>Sumario de implicaciones para las política agrícolas y de la innovación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In-country Services that develop effective biosafety systems</dc:title>
  <dc:creator>Falck Zepeda;Zambrano</dc:creator>
  <cp:lastModifiedBy>FAS</cp:lastModifiedBy>
  <cp:revision>216</cp:revision>
  <dcterms:created xsi:type="dcterms:W3CDTF">2011-11-03T19:30:09Z</dcterms:created>
  <dcterms:modified xsi:type="dcterms:W3CDTF">2015-08-04T14:14:54Z</dcterms:modified>
</cp:coreProperties>
</file>